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15.xml" ContentType="application/vnd.openxmlformats-officedocument.presentationml.slide+xml"/>
  <Override PartName="/ppt/slides/slide57.xml" ContentType="application/vnd.openxmlformats-officedocument.presentationml.slide+xml"/>
  <Override PartName="/ppt/slides/slide14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59.xml" ContentType="application/vnd.openxmlformats-officedocument.presentationml.slide+xml"/>
  <Override PartName="/ppt/slides/slide11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12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51.xml" ContentType="application/vnd.openxmlformats-officedocument.presentationml.slide+xml"/>
  <Override PartName="/ppt/slides/slide8.xml" ContentType="application/vnd.openxmlformats-officedocument.presentationml.slide+xml"/>
  <Override PartName="/ppt/slides/slide54.xml" ContentType="application/vnd.openxmlformats-officedocument.presentationml.slide+xml"/>
  <Override PartName="/ppt/slides/slide9.xml" ContentType="application/vnd.openxmlformats-officedocument.presentationml.slide+xml"/>
  <Override PartName="/ppt/slides/slide55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7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6744A-4285-44B0-BE4B-F88D7E4EE452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B272E-06E6-427D-809C-EDFA5050B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E227B2-AC21-411E-BD4F-0CDD1917D956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2CCD34-7F4D-498B-AF75-519876048E7F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F4EA43-2D53-4163-9522-AA730B86227A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B749F5-2755-4EC7-9070-31B1B768EAE6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1523CF-9E4E-4378-A0C1-3BC1355E1340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D31219-C8F9-4CDC-A401-2602859C2E31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E394D8-B0FC-48F5-B39B-C55E3CF25475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36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D42254-10E7-4610-A5CD-8EC1E3C18633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641360-B8E8-42B2-8710-2C0C8E6CA1B7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39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4FF0B0-37BF-4639-99F4-9555C617E61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40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8C57CF-27A9-4076-87D3-C48EDDB7E0A8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5A6564-B79A-4984-ACCC-5AAA716AE6CA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8C403B-A885-49AA-AE41-CFC74C0D9947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9665E6-7FDD-4EF7-A148-BDF123C925F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E8342C-45C2-4065-AEAC-30B6A7F95FFE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6B2D4B-DEFD-4BF4-A342-69CF3020B7CA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BE7371-8437-41CC-818A-AB6B330A9EC4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A6DB0-7FBC-4678-AD5F-48DEBB46737D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D82C92-9646-421D-8D1B-0C4D91EC0677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195920-725C-4223-98BA-B1FDAD298754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7D000B-8B50-4462-BFF0-2D9243A67873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53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ACC6DF-EEFF-4D3C-9A20-3FB5BE68F782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55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5CBCFE-612A-4446-8849-41A0E55C0C2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CF08A8-A894-47C3-B399-870DE527FC65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56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77E385-05AE-4841-B101-6E60BC42CE01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57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3D0382-769D-4208-84B7-7318A4EA4A28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58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AAB764-A95F-4761-8620-526620D15600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59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E69844-768A-4636-8E47-4A49DEE5D092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130FB6-E082-4DE5-A6B9-230F30C510F7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258565-0B84-464F-ABFC-A7C4CE89EC70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D5C5AD-05E9-49D1-BBB3-8802DA1CC361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B78724-06D3-490C-BB00-720DDA686AAC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1" y="8685215"/>
            <a:ext cx="2971796" cy="457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5" rIns="91431" bIns="45715" anchor="b" anchorCtr="0" compatLnSpc="1"/>
          <a:lstStyle/>
          <a:p>
            <a:pPr algn="r" defTabSz="89867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ADD105-50FA-48B8-AA47-3D83691B6466}" type="slidenum">
              <a:rPr lang="en-US" sz="1200">
                <a:solidFill>
                  <a:srgbClr val="000000"/>
                </a:solidFill>
                <a:latin typeface="Calibri"/>
              </a:rPr>
              <a:pPr algn="r" defTabSz="89867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66D6-DAC8-4355-8AF5-F03C1A462D3F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DC18-AA30-4DB7-9290-B164696F10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nsetravel.osd.mil/dts/site/index.j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nsetravel.osd.mil/dts/site/index.j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9803" y="304796"/>
            <a:ext cx="4976814" cy="4067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3" y="4648196"/>
            <a:ext cx="7924803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After your Return from Travel, Log into DTS. 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3"/>
              </a:rPr>
              <a:t>http://www.defensetravel.osd.mil/dts/site/index.jsp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Click LOGIN TO 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DTS   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3962396" y="2286000"/>
            <a:ext cx="914400" cy="304796"/>
          </a:xfrm>
          <a:prstGeom prst="rect">
            <a:avLst/>
          </a:prstGeom>
          <a:noFill/>
          <a:ln w="38103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Left Arrow 1"/>
          <p:cNvSpPr/>
          <p:nvPr/>
        </p:nvSpPr>
        <p:spPr>
          <a:xfrm>
            <a:off x="5105396" y="219608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273" t="15318" r="6835" b="50000"/>
          <a:stretch>
            <a:fillRect/>
          </a:stretch>
        </p:blipFill>
        <p:spPr bwMode="auto">
          <a:xfrm>
            <a:off x="2133600" y="3048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3429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Add the following statement in the remarks block followed by specific justification for this </a:t>
            </a:r>
            <a:r>
              <a:rPr lang="en-US" dirty="0" err="1" smtClean="0"/>
              <a:t>TDY</a:t>
            </a:r>
            <a:r>
              <a:rPr lang="en-US" dirty="0" smtClean="0"/>
              <a:t>:  “Alternate means, such as Secure Video Teleconference (</a:t>
            </a:r>
            <a:r>
              <a:rPr lang="en-US" dirty="0" err="1" smtClean="0"/>
              <a:t>SVTC</a:t>
            </a:r>
            <a:r>
              <a:rPr lang="en-US" dirty="0" smtClean="0"/>
              <a:t>) or other web based communications are not sufficient to accomplish travel objectives.” </a:t>
            </a:r>
            <a:r>
              <a:rPr lang="en-US" b="1" dirty="0" smtClean="0"/>
              <a:t>Followed by </a:t>
            </a:r>
            <a:r>
              <a:rPr lang="en-US" b="1" u="sng" dirty="0" smtClean="0"/>
              <a:t>specific justification)</a:t>
            </a:r>
          </a:p>
          <a:p>
            <a:pPr>
              <a:buFont typeface="Arial" pitchFamily="34" charset="0"/>
              <a:buChar char="•"/>
            </a:pPr>
            <a:endParaRPr lang="en-US" b="1" u="sng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Select Save and Proceed to Pre-Audits</a:t>
            </a:r>
            <a:endParaRPr lang="en-US" u="sng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04796"/>
            <a:ext cx="5333996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196" y="4709745"/>
            <a:ext cx="9023308" cy="163121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This Page Displays any Discrepancies that do not Match your Orders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Other Information may be Required (i.e, EFT info, etc.,)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Every flag Must be Addressed in the 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JUSTIFICATION TO APPROVING OFFICIAL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box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To By-Pass Type: Authorized, Will be Submitted, etc., 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Click Save and Proceed to Digital Signature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396" y="2438403"/>
            <a:ext cx="2057400" cy="1828800"/>
          </a:xfrm>
          <a:prstGeom prst="rect">
            <a:avLst/>
          </a:pr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353065" y="266700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ft Arrow 6"/>
          <p:cNvSpPr/>
          <p:nvPr/>
        </p:nvSpPr>
        <p:spPr>
          <a:xfrm>
            <a:off x="7326684" y="346135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62196" y="304796"/>
            <a:ext cx="4619621" cy="4019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2886" y="4800600"/>
            <a:ext cx="8434617" cy="20313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This Screen Displays Document Action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 are Submitting this Signed Document Stating all Information Provided is Correct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and Truthful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Click 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SUBMIT COMPLETED DOCUMENT 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Once you Click the Button, you have Completed your Authorization for Travel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After your Supervisor’s Approval, you will be able to Create your Voucher in 24 Hours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 will Receive an Email when Approved </a:t>
            </a:r>
          </a:p>
        </p:txBody>
      </p:sp>
      <p:sp>
        <p:nvSpPr>
          <p:cNvPr id="4" name="Left Arrow 1"/>
          <p:cNvSpPr/>
          <p:nvPr/>
        </p:nvSpPr>
        <p:spPr>
          <a:xfrm>
            <a:off x="4626644" y="257708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3" y="122209"/>
            <a:ext cx="5715000" cy="47545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"/>
          <p:cNvSpPr txBox="1"/>
          <p:nvPr/>
        </p:nvSpPr>
        <p:spPr>
          <a:xfrm>
            <a:off x="1524003" y="5355905"/>
            <a:ext cx="3437028" cy="52321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Creating your Voucher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213335"/>
            <a:ext cx="1219196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9803" y="304796"/>
            <a:ext cx="4976814" cy="4067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3" y="4648196"/>
            <a:ext cx="7924803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 Create Your Voucher Log into DTS. 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3"/>
              </a:rPr>
              <a:t>http://www.defensetravel.osd.mil/dts/site/index.jsp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Click LOGIN TO DTS</a:t>
            </a: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3962396" y="2286000"/>
            <a:ext cx="914400" cy="304796"/>
          </a:xfrm>
          <a:prstGeom prst="rect">
            <a:avLst/>
          </a:prstGeom>
          <a:noFill/>
          <a:ln w="38103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Left Arrow 1"/>
          <p:cNvSpPr/>
          <p:nvPr/>
        </p:nvSpPr>
        <p:spPr>
          <a:xfrm>
            <a:off x="5105396" y="219608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3" y="152403"/>
            <a:ext cx="4130646" cy="33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235912" y="5651805"/>
            <a:ext cx="6553203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Once you have Clicked the Login Button, this Screen will Appear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Scroll down to the Bottom and click ACCEPT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3505196"/>
            <a:ext cx="3962396" cy="1629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p Arrow 1"/>
          <p:cNvSpPr/>
          <p:nvPr/>
        </p:nvSpPr>
        <p:spPr>
          <a:xfrm>
            <a:off x="4027886" y="5078413"/>
            <a:ext cx="484632" cy="573392"/>
          </a:xfrm>
          <a:custGeom>
            <a:avLst>
              <a:gd name="f0" fmla="val 912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304796" y="5181603"/>
            <a:ext cx="6400800" cy="1371600"/>
          </a:xfrm>
        </p:spPr>
        <p:txBody>
          <a:bodyPr anchorCtr="0"/>
          <a:lstStyle/>
          <a:p>
            <a:pPr marL="457200" lvl="0" indent="-457200" algn="l">
              <a:buChar char="•"/>
            </a:pPr>
            <a:r>
              <a:rPr lang="en-US">
                <a:solidFill>
                  <a:srgbClr val="000000"/>
                </a:solidFill>
              </a:rPr>
              <a:t>1. Select Official Travel</a:t>
            </a:r>
          </a:p>
          <a:p>
            <a:pPr marL="457200" lvl="0" indent="-457200" algn="l">
              <a:buChar char="•"/>
            </a:pPr>
            <a:r>
              <a:rPr lang="en-US">
                <a:solidFill>
                  <a:srgbClr val="000000"/>
                </a:solidFill>
              </a:rPr>
              <a:t>2. Select Authorizations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09603"/>
            <a:ext cx="8643649" cy="44958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838203" y="1005254"/>
            <a:ext cx="914400" cy="152403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304190" y="1904996"/>
            <a:ext cx="600806" cy="761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Down Arrow 5"/>
          <p:cNvSpPr/>
          <p:nvPr/>
        </p:nvSpPr>
        <p:spPr>
          <a:xfrm>
            <a:off x="228600" y="609603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8" name="Left Arrow 6"/>
          <p:cNvSpPr/>
          <p:nvPr/>
        </p:nvSpPr>
        <p:spPr>
          <a:xfrm>
            <a:off x="1304190" y="158801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396" y="44220"/>
            <a:ext cx="8077196" cy="66730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685800" y="5715000"/>
            <a:ext cx="6732745" cy="46166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Click Create New Voucher From Authorization/Order</a:t>
            </a:r>
          </a:p>
        </p:txBody>
      </p:sp>
      <p:sp>
        <p:nvSpPr>
          <p:cNvPr id="6" name="Left Arrow 4"/>
          <p:cNvSpPr/>
          <p:nvPr/>
        </p:nvSpPr>
        <p:spPr>
          <a:xfrm>
            <a:off x="3214820" y="2246964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219196" y="228600"/>
            <a:ext cx="1143000" cy="4572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457200" y="5791196"/>
            <a:ext cx="6400800" cy="1181816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Click “create” to Create a Voucher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796"/>
            <a:ext cx="8153403" cy="5410203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5" name="Left Arrow 7"/>
          <p:cNvSpPr/>
          <p:nvPr/>
        </p:nvSpPr>
        <p:spPr>
          <a:xfrm>
            <a:off x="6781803" y="2190335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371600" y="533396"/>
            <a:ext cx="914400" cy="196358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61996" y="5410203"/>
            <a:ext cx="6400800" cy="1181103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Your Trip Overview will Appear (flows from AROWS-R)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5413" y="460071"/>
            <a:ext cx="7924803" cy="4876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1447796" y="647696"/>
            <a:ext cx="914400" cy="1904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ight Arrow 6"/>
          <p:cNvSpPr/>
          <p:nvPr/>
        </p:nvSpPr>
        <p:spPr>
          <a:xfrm>
            <a:off x="0" y="1371600"/>
            <a:ext cx="843588" cy="484632"/>
          </a:xfrm>
          <a:custGeom>
            <a:avLst>
              <a:gd name="f0" fmla="val 1539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3" y="152403"/>
            <a:ext cx="4130646" cy="33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235912" y="5651805"/>
            <a:ext cx="6553203" cy="1200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Once you have Clicked the Login Button, this Screen will Appear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Scroll down to the Bottom and click ACCEPT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3505196"/>
            <a:ext cx="3962396" cy="1629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p Arrow 1"/>
          <p:cNvSpPr/>
          <p:nvPr/>
        </p:nvSpPr>
        <p:spPr>
          <a:xfrm>
            <a:off x="4027886" y="5078413"/>
            <a:ext cx="484632" cy="573392"/>
          </a:xfrm>
          <a:custGeom>
            <a:avLst>
              <a:gd name="f0" fmla="val 912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15993" y="5410203"/>
            <a:ext cx="6019796" cy="1295403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Click Travel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396"/>
            <a:ext cx="7848596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own Arrow 3"/>
          <p:cNvSpPr/>
          <p:nvPr/>
        </p:nvSpPr>
        <p:spPr>
          <a:xfrm>
            <a:off x="3810003" y="76196"/>
            <a:ext cx="484632" cy="893414"/>
          </a:xfrm>
          <a:custGeom>
            <a:avLst>
              <a:gd name="f0" fmla="val 1574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3" y="685800"/>
            <a:ext cx="914400" cy="21811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229600" cy="914400"/>
          </a:xfrm>
        </p:spPr>
        <p:txBody>
          <a:bodyPr anchorCtr="0"/>
          <a:lstStyle/>
          <a:p>
            <a:pPr marL="342900" lvl="0" indent="-342900" algn="l">
              <a:buSzPct val="100000"/>
              <a:buFont typeface="Arial" pitchFamily="34"/>
              <a:buChar char="•"/>
            </a:pPr>
            <a:r>
              <a:rPr lang="en-US" sz="2000"/>
              <a:t>Click Other Transportation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796"/>
            <a:ext cx="8229600" cy="51053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Up Arrow 3"/>
          <p:cNvSpPr/>
          <p:nvPr/>
        </p:nvSpPr>
        <p:spPr>
          <a:xfrm>
            <a:off x="6172200" y="1219196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371600" y="463061"/>
            <a:ext cx="914400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1003" y="5867403"/>
            <a:ext cx="8229600" cy="86835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1900"/>
              <a:t>Select Commercial Air (Indiv Bill)  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sz="1500"/>
              <a:t>Traveler Used CTO office (Air Trak) and used the Government Travel Card (GTC), Individually Billed Account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endParaRPr lang="en-US" sz="19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8845" y="160970"/>
            <a:ext cx="8227954" cy="5441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3549399" y="274320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ft Arrow 4"/>
          <p:cNvSpPr/>
          <p:nvPr/>
        </p:nvSpPr>
        <p:spPr>
          <a:xfrm>
            <a:off x="3594414" y="326288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371600" y="342900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42351" y="5638803"/>
            <a:ext cx="8051319" cy="106680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1. Type in E Ticket Number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2. Type in Ticket Cost  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en-US" sz="1400"/>
              <a:t>Appears on Voucher Copy Received via Email from RAFB AIRTRAK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3. Select the Departure , 4. Issue, and 5. Ticket Date from the Drop Down(s)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7341" y="211016"/>
            <a:ext cx="8077196" cy="5348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Arrow 3"/>
          <p:cNvSpPr/>
          <p:nvPr/>
        </p:nvSpPr>
        <p:spPr>
          <a:xfrm>
            <a:off x="3426247" y="244625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5" name="Left Arrow 4"/>
          <p:cNvSpPr/>
          <p:nvPr/>
        </p:nvSpPr>
        <p:spPr>
          <a:xfrm>
            <a:off x="2447611" y="268857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Left Arrow 5"/>
          <p:cNvSpPr/>
          <p:nvPr/>
        </p:nvSpPr>
        <p:spPr>
          <a:xfrm>
            <a:off x="2743200" y="3186684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7" name="Left Arrow 6"/>
          <p:cNvSpPr/>
          <p:nvPr/>
        </p:nvSpPr>
        <p:spPr>
          <a:xfrm>
            <a:off x="2778367" y="346416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8" name="Left Arrow 7"/>
          <p:cNvSpPr/>
          <p:nvPr/>
        </p:nvSpPr>
        <p:spPr>
          <a:xfrm>
            <a:off x="2778367" y="370648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3941" y="5105396"/>
            <a:ext cx="8229600" cy="1020763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sz="2000"/>
              <a:t>Select Save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3" y="200665"/>
            <a:ext cx="8458200" cy="4772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4625913" y="41909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09603" y="5486400"/>
            <a:ext cx="7543800" cy="1066803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1. The Airline Ticket is Added to your Trip Summary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2. For CTO Fees, (Air Trak Fee) Select Create a New Ticketed Transportation Entry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8096" y="533396"/>
            <a:ext cx="8227954" cy="4876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4"/>
          <p:cNvSpPr/>
          <p:nvPr/>
        </p:nvSpPr>
        <p:spPr>
          <a:xfrm>
            <a:off x="4724403" y="463448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Left Arrow 3"/>
          <p:cNvSpPr/>
          <p:nvPr/>
        </p:nvSpPr>
        <p:spPr>
          <a:xfrm>
            <a:off x="7221647" y="211988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410203"/>
            <a:ext cx="8229600" cy="944566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sz="2000"/>
              <a:t>Select CTO Fee (Indiv Bill) from the Drop Down Menu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8600"/>
            <a:ext cx="8305796" cy="5105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3669075" y="296670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447796" y="419096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480041" y="5562596"/>
            <a:ext cx="6400800" cy="1143000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Type in the Amount of the CTO Fee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8829" y="381003"/>
            <a:ext cx="8045567" cy="50178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2590796" y="19049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11196" y="5276490"/>
            <a:ext cx="8229600" cy="142910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For Rental Car, 1. Select Expenses, 2. Non-Mileage 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3. Select Expense Type from the Drop Down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4. Type in Cost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500"/>
              <a:t>5. If the Charge was Posted to your GTC, you can Select Create an Expense Item from a Government Charge Card Transaction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7006" y="247290"/>
            <a:ext cx="8382003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4"/>
          <p:cNvSpPr/>
          <p:nvPr/>
        </p:nvSpPr>
        <p:spPr>
          <a:xfrm>
            <a:off x="3639595" y="290920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6" name="Left Arrow 5"/>
          <p:cNvSpPr/>
          <p:nvPr/>
        </p:nvSpPr>
        <p:spPr>
          <a:xfrm>
            <a:off x="2514600" y="3393832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7" name="Up Arrow 6"/>
          <p:cNvSpPr/>
          <p:nvPr/>
        </p:nvSpPr>
        <p:spPr>
          <a:xfrm>
            <a:off x="3154963" y="1066803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67203" y="76196"/>
            <a:ext cx="484632" cy="660297"/>
          </a:xfrm>
          <a:custGeom>
            <a:avLst>
              <a:gd name="f0" fmla="val 1367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1852"/>
            <a:ext cx="914400" cy="203097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Left Arrow 3"/>
          <p:cNvSpPr/>
          <p:nvPr/>
        </p:nvSpPr>
        <p:spPr>
          <a:xfrm>
            <a:off x="3886200" y="2519574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457200" y="5562596"/>
            <a:ext cx="6400800" cy="1143000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If the Add Button Appears you may Select the Box and “Pull it Over” to your Expense Screen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396" y="381003"/>
            <a:ext cx="8001000" cy="5105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3962396" y="425348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447796" y="533396"/>
            <a:ext cx="914400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81203" y="381003"/>
            <a:ext cx="5819771" cy="38385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4"/>
          <p:cNvSpPr txBox="1"/>
          <p:nvPr/>
        </p:nvSpPr>
        <p:spPr>
          <a:xfrm>
            <a:off x="1676396" y="4601306"/>
            <a:ext cx="6324603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 Click on OFFICIAL TRAVEL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2. Click on AUTHORIZATIONS/ORDERS</a:t>
            </a:r>
          </a:p>
        </p:txBody>
      </p:sp>
      <p:sp>
        <p:nvSpPr>
          <p:cNvPr id="4" name="Rectangular Callout 5"/>
          <p:cNvSpPr/>
          <p:nvPr/>
        </p:nvSpPr>
        <p:spPr>
          <a:xfrm>
            <a:off x="609603" y="1447796"/>
            <a:ext cx="1295403" cy="457200"/>
          </a:xfrm>
          <a:custGeom>
            <a:avLst>
              <a:gd name="f0" fmla="val 24874"/>
              <a:gd name="f1" fmla="val 2441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18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f21 1 f4"/>
              <a:gd name="f35" fmla="abs f22"/>
              <a:gd name="f36" fmla="abs f23"/>
              <a:gd name="f37" fmla="*/ f26 f17 1"/>
              <a:gd name="f38" fmla="*/ f27 f18 1"/>
              <a:gd name="f39" fmla="+- f34 0 f3"/>
              <a:gd name="f40" fmla="+- f35 0 f36"/>
              <a:gd name="f41" fmla="+- f36 0 f35"/>
              <a:gd name="f42" fmla="?: f23 f9 f40"/>
              <a:gd name="f43" fmla="?: f23 f40 f9"/>
              <a:gd name="f44" fmla="?: f22 f9 f41"/>
              <a:gd name="f45" fmla="?: f22 f41 f9"/>
              <a:gd name="f46" fmla="?: f19 f9 f42"/>
              <a:gd name="f47" fmla="?: f19 f9 f43"/>
              <a:gd name="f48" fmla="?: f24 f44 f9"/>
              <a:gd name="f49" fmla="?: f24 f45 f9"/>
              <a:gd name="f50" fmla="?: f25 f43 f9"/>
              <a:gd name="f51" fmla="?: f25 f42 f9"/>
              <a:gd name="f52" fmla="?: f20 f9 f45"/>
              <a:gd name="f53" fmla="?: f20 f9 f44"/>
              <a:gd name="f54" fmla="?: f46 f19 0"/>
              <a:gd name="f55" fmla="?: f46 f20 6280"/>
              <a:gd name="f56" fmla="?: f47 f19 0"/>
              <a:gd name="f57" fmla="?: f47 f20 15320"/>
              <a:gd name="f58" fmla="?: f48 f19 6280"/>
              <a:gd name="f59" fmla="?: f48 f20 21600"/>
              <a:gd name="f60" fmla="?: f49 f19 15320"/>
              <a:gd name="f61" fmla="?: f49 f20 21600"/>
              <a:gd name="f62" fmla="?: f50 f19 21600"/>
              <a:gd name="f63" fmla="?: f50 f20 15320"/>
              <a:gd name="f64" fmla="?: f51 f19 21600"/>
              <a:gd name="f65" fmla="?: f51 f20 6280"/>
              <a:gd name="f66" fmla="?: f52 f19 15320"/>
              <a:gd name="f67" fmla="?: f52 f20 0"/>
              <a:gd name="f68" fmla="?: f53 f19 6280"/>
              <a:gd name="f69" fmla="?: f53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7" y="f38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4" y="f55"/>
                </a:lnTo>
                <a:lnTo>
                  <a:pt x="f7" y="f13"/>
                </a:lnTo>
                <a:lnTo>
                  <a:pt x="f7" y="f14"/>
                </a:lnTo>
                <a:lnTo>
                  <a:pt x="f56" y="f57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58" y="f59"/>
                </a:lnTo>
                <a:lnTo>
                  <a:pt x="f13" y="f8"/>
                </a:lnTo>
                <a:lnTo>
                  <a:pt x="f14" y="f8"/>
                </a:lnTo>
                <a:lnTo>
                  <a:pt x="f60" y="f61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2" y="f63"/>
                </a:lnTo>
                <a:lnTo>
                  <a:pt x="f8" y="f14"/>
                </a:lnTo>
                <a:lnTo>
                  <a:pt x="f8" y="f13"/>
                </a:lnTo>
                <a:lnTo>
                  <a:pt x="f64" y="f65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6" y="f67"/>
                </a:lnTo>
                <a:lnTo>
                  <a:pt x="f14" y="f7"/>
                </a:lnTo>
                <a:lnTo>
                  <a:pt x="f13" y="f7"/>
                </a:lnTo>
                <a:lnTo>
                  <a:pt x="f68" y="f69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4F81BD"/>
          </a:solidFill>
          <a:ln w="317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OFFICIAL TRAVEL</a:t>
            </a:r>
          </a:p>
        </p:txBody>
      </p:sp>
      <p:sp>
        <p:nvSpPr>
          <p:cNvPr id="5" name="Rectangular Callout 6"/>
          <p:cNvSpPr/>
          <p:nvPr/>
        </p:nvSpPr>
        <p:spPr>
          <a:xfrm>
            <a:off x="533396" y="2209803"/>
            <a:ext cx="1295403" cy="457200"/>
          </a:xfrm>
          <a:custGeom>
            <a:avLst>
              <a:gd name="f0" fmla="val 26077"/>
              <a:gd name="f1" fmla="val -401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18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f21 1 f4"/>
              <a:gd name="f35" fmla="abs f22"/>
              <a:gd name="f36" fmla="abs f23"/>
              <a:gd name="f37" fmla="*/ f26 f17 1"/>
              <a:gd name="f38" fmla="*/ f27 f18 1"/>
              <a:gd name="f39" fmla="+- f34 0 f3"/>
              <a:gd name="f40" fmla="+- f35 0 f36"/>
              <a:gd name="f41" fmla="+- f36 0 f35"/>
              <a:gd name="f42" fmla="?: f23 f9 f40"/>
              <a:gd name="f43" fmla="?: f23 f40 f9"/>
              <a:gd name="f44" fmla="?: f22 f9 f41"/>
              <a:gd name="f45" fmla="?: f22 f41 f9"/>
              <a:gd name="f46" fmla="?: f19 f9 f42"/>
              <a:gd name="f47" fmla="?: f19 f9 f43"/>
              <a:gd name="f48" fmla="?: f24 f44 f9"/>
              <a:gd name="f49" fmla="?: f24 f45 f9"/>
              <a:gd name="f50" fmla="?: f25 f43 f9"/>
              <a:gd name="f51" fmla="?: f25 f42 f9"/>
              <a:gd name="f52" fmla="?: f20 f9 f45"/>
              <a:gd name="f53" fmla="?: f20 f9 f44"/>
              <a:gd name="f54" fmla="?: f46 f19 0"/>
              <a:gd name="f55" fmla="?: f46 f20 6280"/>
              <a:gd name="f56" fmla="?: f47 f19 0"/>
              <a:gd name="f57" fmla="?: f47 f20 15320"/>
              <a:gd name="f58" fmla="?: f48 f19 6280"/>
              <a:gd name="f59" fmla="?: f48 f20 21600"/>
              <a:gd name="f60" fmla="?: f49 f19 15320"/>
              <a:gd name="f61" fmla="?: f49 f20 21600"/>
              <a:gd name="f62" fmla="?: f50 f19 21600"/>
              <a:gd name="f63" fmla="?: f50 f20 15320"/>
              <a:gd name="f64" fmla="?: f51 f19 21600"/>
              <a:gd name="f65" fmla="?: f51 f20 6280"/>
              <a:gd name="f66" fmla="?: f52 f19 15320"/>
              <a:gd name="f67" fmla="?: f52 f20 0"/>
              <a:gd name="f68" fmla="?: f53 f19 6280"/>
              <a:gd name="f69" fmla="?: f53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7" y="f38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4" y="f55"/>
                </a:lnTo>
                <a:lnTo>
                  <a:pt x="f7" y="f13"/>
                </a:lnTo>
                <a:lnTo>
                  <a:pt x="f7" y="f14"/>
                </a:lnTo>
                <a:lnTo>
                  <a:pt x="f56" y="f57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58" y="f59"/>
                </a:lnTo>
                <a:lnTo>
                  <a:pt x="f13" y="f8"/>
                </a:lnTo>
                <a:lnTo>
                  <a:pt x="f14" y="f8"/>
                </a:lnTo>
                <a:lnTo>
                  <a:pt x="f60" y="f61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2" y="f63"/>
                </a:lnTo>
                <a:lnTo>
                  <a:pt x="f8" y="f14"/>
                </a:lnTo>
                <a:lnTo>
                  <a:pt x="f8" y="f13"/>
                </a:lnTo>
                <a:lnTo>
                  <a:pt x="f64" y="f65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6" y="f67"/>
                </a:lnTo>
                <a:lnTo>
                  <a:pt x="f14" y="f7"/>
                </a:lnTo>
                <a:lnTo>
                  <a:pt x="f13" y="f7"/>
                </a:lnTo>
                <a:lnTo>
                  <a:pt x="f68" y="f69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4F81BD"/>
          </a:solidFill>
          <a:ln w="317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AUTH/ORDERS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609603" y="1535670"/>
            <a:ext cx="30168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458754" y="2115619"/>
            <a:ext cx="30168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09603" y="5181603"/>
            <a:ext cx="6400800" cy="1600200"/>
          </a:xfrm>
        </p:spPr>
        <p:txBody>
          <a:bodyPr anchorCtr="0"/>
          <a:lstStyle/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1. For Excess Baggage, (More than 1 Bag) Select Expenses, 2. Non-Mileage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3. Select Excess Baggage from the Drop Down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4. Type in Cost 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5. Select the Date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6. Save Expense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0828" y="500926"/>
            <a:ext cx="792480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3293879" y="297180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6" name="Left Arrow 4"/>
          <p:cNvSpPr/>
          <p:nvPr/>
        </p:nvSpPr>
        <p:spPr>
          <a:xfrm>
            <a:off x="2165226" y="333908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7" name="Left Arrow 5"/>
          <p:cNvSpPr/>
          <p:nvPr/>
        </p:nvSpPr>
        <p:spPr>
          <a:xfrm>
            <a:off x="2927607" y="358140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5</a:t>
            </a:r>
          </a:p>
        </p:txBody>
      </p:sp>
      <p:sp>
        <p:nvSpPr>
          <p:cNvPr id="8" name="Up Arrow 7"/>
          <p:cNvSpPr/>
          <p:nvPr/>
        </p:nvSpPr>
        <p:spPr>
          <a:xfrm>
            <a:off x="3112004" y="1311587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9" name="Left Arrow 8"/>
          <p:cNvSpPr/>
          <p:nvPr/>
        </p:nvSpPr>
        <p:spPr>
          <a:xfrm>
            <a:off x="4038603" y="4066035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796" y="692987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90996" y="76196"/>
            <a:ext cx="484632" cy="896349"/>
          </a:xfrm>
          <a:custGeom>
            <a:avLst>
              <a:gd name="f0" fmla="val 157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1061" y="5295903"/>
            <a:ext cx="8229600" cy="156209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1. The Excess Baggage Appears in the Expenses Summary Box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en-US" sz="1400"/>
              <a:t>For the Return Trip Excess Baggage, the Two Charges Must be Entered Separately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2. Select Excess Baggage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3. Type in the Cost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4. Select the Date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5. Save Expenses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8316" y="228600"/>
            <a:ext cx="8382003" cy="50673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7543800" y="1904996"/>
            <a:ext cx="978408" cy="637035"/>
          </a:xfrm>
          <a:custGeom>
            <a:avLst>
              <a:gd name="f0" fmla="val 70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6" name="Left Arrow 4"/>
          <p:cNvSpPr/>
          <p:nvPr/>
        </p:nvSpPr>
        <p:spPr>
          <a:xfrm>
            <a:off x="3416811" y="2927844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" name="Left Arrow 5"/>
          <p:cNvSpPr/>
          <p:nvPr/>
        </p:nvSpPr>
        <p:spPr>
          <a:xfrm>
            <a:off x="2438403" y="335280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8" name="Left Arrow 6"/>
          <p:cNvSpPr/>
          <p:nvPr/>
        </p:nvSpPr>
        <p:spPr>
          <a:xfrm>
            <a:off x="2907087" y="3595119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9" name="Left Arrow 7"/>
          <p:cNvSpPr/>
          <p:nvPr/>
        </p:nvSpPr>
        <p:spPr>
          <a:xfrm>
            <a:off x="4082796" y="423109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5</a:t>
            </a:r>
          </a:p>
        </p:txBody>
      </p:sp>
      <p:sp>
        <p:nvSpPr>
          <p:cNvPr id="10" name="Rectangle 8"/>
          <p:cNvSpPr/>
          <p:nvPr/>
        </p:nvSpPr>
        <p:spPr>
          <a:xfrm>
            <a:off x="1371600" y="419096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10241" y="5257800"/>
            <a:ext cx="7799713" cy="1600200"/>
          </a:xfrm>
        </p:spPr>
        <p:txBody>
          <a:bodyPr anchorCtr="0"/>
          <a:lstStyle/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Per Diem Entitlements must be Validated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1. Select Per Diem Entitlements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2. Your Per Diem Entitlements will Appear Daily (Lodging Cost, Meals &amp; Incidentals (M&amp;I))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Char char="•"/>
            </a:pPr>
            <a:r>
              <a:rPr lang="en-US" sz="1400"/>
              <a:t>For this Example a Deduction is Made for Lunch Each Day of $16.00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3. Select Edit for the First Day of the Change</a:t>
            </a:r>
          </a:p>
          <a:p>
            <a:pPr lvl="0" algn="l">
              <a:lnSpc>
                <a:spcPct val="80000"/>
              </a:lnSpc>
              <a:spcBef>
                <a:spcPts val="400"/>
              </a:spcBef>
            </a:pPr>
            <a:endParaRPr lang="en-US" sz="17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1358" y="381003"/>
            <a:ext cx="7848596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own Arrow 4"/>
          <p:cNvSpPr/>
          <p:nvPr/>
        </p:nvSpPr>
        <p:spPr>
          <a:xfrm>
            <a:off x="3918725" y="1937000"/>
            <a:ext cx="484632" cy="368804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Down Arrow 6"/>
          <p:cNvSpPr/>
          <p:nvPr/>
        </p:nvSpPr>
        <p:spPr>
          <a:xfrm>
            <a:off x="4461951" y="1937750"/>
            <a:ext cx="484632" cy="368804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" name="Rectangle 5"/>
          <p:cNvSpPr/>
          <p:nvPr/>
        </p:nvSpPr>
        <p:spPr>
          <a:xfrm>
            <a:off x="1529754" y="551374"/>
            <a:ext cx="914400" cy="1904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ight Arrow 8"/>
          <p:cNvSpPr/>
          <p:nvPr/>
        </p:nvSpPr>
        <p:spPr>
          <a:xfrm>
            <a:off x="1465746" y="2667003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9" name="Down Arrow 7"/>
          <p:cNvSpPr/>
          <p:nvPr/>
        </p:nvSpPr>
        <p:spPr>
          <a:xfrm>
            <a:off x="4859213" y="30321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09603" y="5029200"/>
            <a:ext cx="6400800" cy="1447796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The Per Diem Entitlements Detail Screen Appears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1. Select the Dates that Apply (15-17 May 2012)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2. Scroll Down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3" y="457200"/>
            <a:ext cx="7848596" cy="4419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1524003" y="609603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ft Arrow 4"/>
          <p:cNvSpPr/>
          <p:nvPr/>
        </p:nvSpPr>
        <p:spPr>
          <a:xfrm>
            <a:off x="3429000" y="218237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7" name="Right Arrow 5"/>
          <p:cNvSpPr/>
          <p:nvPr/>
        </p:nvSpPr>
        <p:spPr>
          <a:xfrm>
            <a:off x="7239003" y="1994681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09603" y="5333996"/>
            <a:ext cx="6400800" cy="1447796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1. Under Meals, Select Special Rate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2. Type in the Amount</a:t>
            </a:r>
          </a:p>
          <a:p>
            <a:pPr marL="800100" lvl="1" indent="-342900">
              <a:spcBef>
                <a:spcPts val="400"/>
              </a:spcBef>
              <a:buChar char="•"/>
            </a:pPr>
            <a:r>
              <a:rPr lang="en-US" sz="1600"/>
              <a:t>(Per Diem was $66.00 - $16.00 = $50.00)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3. Save Bottom of Page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3" y="381003"/>
            <a:ext cx="776054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3"/>
          <p:cNvSpPr/>
          <p:nvPr/>
        </p:nvSpPr>
        <p:spPr>
          <a:xfrm>
            <a:off x="76196" y="1662680"/>
            <a:ext cx="842198" cy="484632"/>
          </a:xfrm>
          <a:custGeom>
            <a:avLst>
              <a:gd name="f0" fmla="val 1538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6" name="Left Arrow 4"/>
          <p:cNvSpPr/>
          <p:nvPr/>
        </p:nvSpPr>
        <p:spPr>
          <a:xfrm>
            <a:off x="1752603" y="320040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7" name="Left Arrow 5"/>
          <p:cNvSpPr/>
          <p:nvPr/>
        </p:nvSpPr>
        <p:spPr>
          <a:xfrm>
            <a:off x="3886200" y="243840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8" name="Down Arrow 6"/>
          <p:cNvSpPr/>
          <p:nvPr/>
        </p:nvSpPr>
        <p:spPr>
          <a:xfrm>
            <a:off x="7391396" y="4038603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33396" y="5333996"/>
            <a:ext cx="7848596" cy="1371600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The Per Diem Entitlements for M&amp;I are Reduced for all Three Days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3" y="533396"/>
            <a:ext cx="8001000" cy="47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5257800" y="2729484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313185" y="2994138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366000" y="3337102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1524003" y="707361"/>
            <a:ext cx="914400" cy="2070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2506" y="5486400"/>
            <a:ext cx="8229600" cy="1173166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sz="2000"/>
              <a:t>1. For Hotel Taxes, Select Expenses</a:t>
            </a:r>
          </a:p>
          <a:p>
            <a:pPr lvl="0">
              <a:spcBef>
                <a:spcPts val="500"/>
              </a:spcBef>
            </a:pPr>
            <a:r>
              <a:rPr lang="en-US" sz="2000"/>
              <a:t>2. Select Non- Mileage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9558" y="381003"/>
            <a:ext cx="8458200" cy="4876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p Arrow 4"/>
          <p:cNvSpPr/>
          <p:nvPr/>
        </p:nvSpPr>
        <p:spPr>
          <a:xfrm>
            <a:off x="3200400" y="1143000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Down Arrow 5"/>
          <p:cNvSpPr/>
          <p:nvPr/>
        </p:nvSpPr>
        <p:spPr>
          <a:xfrm>
            <a:off x="4267203" y="32241"/>
            <a:ext cx="484632" cy="729764"/>
          </a:xfrm>
          <a:custGeom>
            <a:avLst>
              <a:gd name="f0" fmla="val 1442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8329" y="533396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1003" y="5181603"/>
            <a:ext cx="8229600" cy="944566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US" sz="2000"/>
              <a:t>Taxes can be Entered in One Lump Sum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8600"/>
            <a:ext cx="82296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2600059" y="317109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371600" y="381003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867509" y="5562596"/>
            <a:ext cx="7438296" cy="990596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Your Hotel Room Tax Appears in the Expenses Summary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3" y="381003"/>
            <a:ext cx="7543800" cy="51053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00200" y="533396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403595" y="28193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609603" y="5486400"/>
            <a:ext cx="7239003" cy="1143000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Drove POC to Atlanta Airport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1. Click Expenses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2. Select Mileage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796"/>
            <a:ext cx="7619996" cy="51816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n Arrow 3"/>
          <p:cNvSpPr/>
          <p:nvPr/>
        </p:nvSpPr>
        <p:spPr>
          <a:xfrm>
            <a:off x="3947748" y="51169"/>
            <a:ext cx="484632" cy="641607"/>
          </a:xfrm>
          <a:custGeom>
            <a:avLst>
              <a:gd name="f0" fmla="val 1344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5" name="Up Arrow 4"/>
          <p:cNvSpPr/>
          <p:nvPr/>
        </p:nvSpPr>
        <p:spPr>
          <a:xfrm>
            <a:off x="3491480" y="1143000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3" y="457200"/>
            <a:ext cx="914400" cy="297829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838203" y="5029200"/>
            <a:ext cx="7162796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Two Lines will Appear with the same Information Pertaining to your Travel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Always work from the Line that you can Edit by Clicking EDIT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3" y="228600"/>
            <a:ext cx="5715000" cy="45906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3"/>
          <p:cNvSpPr/>
          <p:nvPr/>
        </p:nvSpPr>
        <p:spPr>
          <a:xfrm>
            <a:off x="1828800" y="3505196"/>
            <a:ext cx="4724403" cy="533396"/>
          </a:xfrm>
          <a:prstGeom prst="rect">
            <a:avLst/>
          </a:prstGeom>
          <a:noFill/>
          <a:ln w="38103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val 14"/>
          <p:cNvSpPr/>
          <p:nvPr/>
        </p:nvSpPr>
        <p:spPr>
          <a:xfrm>
            <a:off x="5181603" y="3581403"/>
            <a:ext cx="381003" cy="228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ft Arrow 1"/>
          <p:cNvSpPr/>
          <p:nvPr/>
        </p:nvSpPr>
        <p:spPr>
          <a:xfrm>
            <a:off x="6573713" y="345338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914400" y="5029200"/>
            <a:ext cx="7391396" cy="1752603"/>
          </a:xfrm>
        </p:spPr>
        <p:txBody>
          <a:bodyPr anchorCtr="0"/>
          <a:lstStyle/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600">
                <a:solidFill>
                  <a:srgbClr val="000000"/>
                </a:solidFill>
              </a:rPr>
              <a:t>1. Select Expense Type and 2. Departure Date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600">
                <a:solidFill>
                  <a:srgbClr val="000000"/>
                </a:solidFill>
              </a:rPr>
              <a:t>3. Method of Reimbursement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600">
                <a:solidFill>
                  <a:srgbClr val="000000"/>
                </a:solidFill>
              </a:rPr>
              <a:t>4. Miles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600">
                <a:solidFill>
                  <a:srgbClr val="000000"/>
                </a:solidFill>
              </a:rPr>
              <a:t>5. Select Expense Type and 6. Return Date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600">
                <a:solidFill>
                  <a:srgbClr val="000000"/>
                </a:solidFill>
              </a:rPr>
              <a:t>7. Method of Reimbursement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600">
                <a:solidFill>
                  <a:srgbClr val="000000"/>
                </a:solidFill>
              </a:rPr>
              <a:t>8. Miles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600">
                <a:solidFill>
                  <a:srgbClr val="000000"/>
                </a:solidFill>
              </a:rPr>
              <a:t>9. Save Expenses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3" y="381003"/>
            <a:ext cx="7315200" cy="46481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Arrow 4"/>
          <p:cNvSpPr/>
          <p:nvPr/>
        </p:nvSpPr>
        <p:spPr>
          <a:xfrm>
            <a:off x="5328373" y="1928679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5" name="Left Arrow 7"/>
          <p:cNvSpPr/>
          <p:nvPr/>
        </p:nvSpPr>
        <p:spPr>
          <a:xfrm>
            <a:off x="5328373" y="286817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6</a:t>
            </a:r>
          </a:p>
        </p:txBody>
      </p:sp>
      <p:sp>
        <p:nvSpPr>
          <p:cNvPr id="6" name="Left Arrow 8"/>
          <p:cNvSpPr/>
          <p:nvPr/>
        </p:nvSpPr>
        <p:spPr>
          <a:xfrm>
            <a:off x="6629400" y="218565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7" name="Left Arrow 10"/>
          <p:cNvSpPr/>
          <p:nvPr/>
        </p:nvSpPr>
        <p:spPr>
          <a:xfrm>
            <a:off x="6608880" y="3110487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7</a:t>
            </a:r>
          </a:p>
        </p:txBody>
      </p:sp>
      <p:sp>
        <p:nvSpPr>
          <p:cNvPr id="8" name="Right Arrow 11"/>
          <p:cNvSpPr/>
          <p:nvPr/>
        </p:nvSpPr>
        <p:spPr>
          <a:xfrm>
            <a:off x="2826145" y="3352803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8</a:t>
            </a:r>
          </a:p>
        </p:txBody>
      </p:sp>
      <p:sp>
        <p:nvSpPr>
          <p:cNvPr id="9" name="Right Arrow 12"/>
          <p:cNvSpPr/>
          <p:nvPr/>
        </p:nvSpPr>
        <p:spPr>
          <a:xfrm>
            <a:off x="167051" y="1928679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10" name="Right Arrow 13"/>
          <p:cNvSpPr/>
          <p:nvPr/>
        </p:nvSpPr>
        <p:spPr>
          <a:xfrm>
            <a:off x="111364" y="2848474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5</a:t>
            </a:r>
          </a:p>
        </p:txBody>
      </p:sp>
      <p:sp>
        <p:nvSpPr>
          <p:cNvPr id="11" name="Right Arrow 14"/>
          <p:cNvSpPr/>
          <p:nvPr/>
        </p:nvSpPr>
        <p:spPr>
          <a:xfrm>
            <a:off x="2895603" y="2413311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12" name="Rectangle 15"/>
          <p:cNvSpPr/>
          <p:nvPr/>
        </p:nvSpPr>
        <p:spPr>
          <a:xfrm>
            <a:off x="1676396" y="562703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Up Arrow 1"/>
          <p:cNvSpPr/>
          <p:nvPr/>
        </p:nvSpPr>
        <p:spPr>
          <a:xfrm>
            <a:off x="3720080" y="3996220"/>
            <a:ext cx="484632" cy="489204"/>
          </a:xfrm>
          <a:custGeom>
            <a:avLst>
              <a:gd name="f0" fmla="val 1069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33396" y="5410203"/>
            <a:ext cx="6629400" cy="1371600"/>
          </a:xfrm>
        </p:spPr>
        <p:txBody>
          <a:bodyPr anchorCtr="0"/>
          <a:lstStyle/>
          <a:p>
            <a:pPr marL="342900" lvl="0" indent="-342900" algn="l">
              <a:lnSpc>
                <a:spcPct val="80000"/>
              </a:lnSpc>
              <a:spcBef>
                <a:spcPts val="300"/>
              </a:spcBef>
              <a:buChar char="•"/>
            </a:pPr>
            <a:r>
              <a:rPr lang="en-US" sz="1400">
                <a:solidFill>
                  <a:srgbClr val="000000"/>
                </a:solidFill>
              </a:rPr>
              <a:t>Airport Parking 1. Select Expenses  2. Non-Mileage</a:t>
            </a:r>
          </a:p>
          <a:p>
            <a:pPr marL="342900" lvl="0" indent="-342900" algn="l">
              <a:lnSpc>
                <a:spcPct val="80000"/>
              </a:lnSpc>
              <a:spcBef>
                <a:spcPts val="300"/>
              </a:spcBef>
              <a:buChar char="•"/>
            </a:pPr>
            <a:r>
              <a:rPr lang="en-US" sz="1400">
                <a:solidFill>
                  <a:srgbClr val="000000"/>
                </a:solidFill>
              </a:rPr>
              <a:t>3. Select Expense Type</a:t>
            </a:r>
          </a:p>
          <a:p>
            <a:pPr marL="342900" lvl="0" indent="-342900" algn="l">
              <a:lnSpc>
                <a:spcPct val="80000"/>
              </a:lnSpc>
              <a:spcBef>
                <a:spcPts val="300"/>
              </a:spcBef>
              <a:buChar char="•"/>
            </a:pPr>
            <a:r>
              <a:rPr lang="en-US" sz="1400">
                <a:solidFill>
                  <a:srgbClr val="000000"/>
                </a:solidFill>
              </a:rPr>
              <a:t>4. Cost</a:t>
            </a:r>
          </a:p>
          <a:p>
            <a:pPr marL="342900" lvl="0" indent="-342900" algn="l">
              <a:lnSpc>
                <a:spcPct val="80000"/>
              </a:lnSpc>
              <a:spcBef>
                <a:spcPts val="300"/>
              </a:spcBef>
              <a:buChar char="•"/>
            </a:pPr>
            <a:r>
              <a:rPr lang="en-US" sz="1400">
                <a:solidFill>
                  <a:srgbClr val="000000"/>
                </a:solidFill>
              </a:rPr>
              <a:t>5. Date</a:t>
            </a:r>
          </a:p>
          <a:p>
            <a:pPr marL="342900" lvl="0" indent="-342900" algn="l">
              <a:lnSpc>
                <a:spcPct val="80000"/>
              </a:lnSpc>
              <a:spcBef>
                <a:spcPts val="300"/>
              </a:spcBef>
              <a:buChar char="•"/>
            </a:pPr>
            <a:r>
              <a:rPr lang="en-US" sz="1400">
                <a:solidFill>
                  <a:srgbClr val="000000"/>
                </a:solidFill>
              </a:rPr>
              <a:t>6. Method of Reimbursement</a:t>
            </a:r>
          </a:p>
          <a:p>
            <a:pPr marL="342900" lvl="0" indent="-342900" algn="l">
              <a:lnSpc>
                <a:spcPct val="80000"/>
              </a:lnSpc>
              <a:spcBef>
                <a:spcPts val="300"/>
              </a:spcBef>
              <a:buChar char="•"/>
            </a:pPr>
            <a:r>
              <a:rPr lang="en-US" sz="1400">
                <a:solidFill>
                  <a:srgbClr val="000000"/>
                </a:solidFill>
              </a:rPr>
              <a:t>7. Save Expense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396" y="457200"/>
            <a:ext cx="8001000" cy="4876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own Arrow 3"/>
          <p:cNvSpPr/>
          <p:nvPr/>
        </p:nvSpPr>
        <p:spPr>
          <a:xfrm>
            <a:off x="4177280" y="0"/>
            <a:ext cx="484632" cy="826004"/>
          </a:xfrm>
          <a:custGeom>
            <a:avLst>
              <a:gd name="f0" fmla="val 1526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6" name="Up Arrow 4"/>
          <p:cNvSpPr/>
          <p:nvPr/>
        </p:nvSpPr>
        <p:spPr>
          <a:xfrm>
            <a:off x="3186684" y="1295403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" name="Left Arrow 5"/>
          <p:cNvSpPr/>
          <p:nvPr/>
        </p:nvSpPr>
        <p:spPr>
          <a:xfrm>
            <a:off x="3576008" y="30479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8" name="Left Arrow 6"/>
          <p:cNvSpPr/>
          <p:nvPr/>
        </p:nvSpPr>
        <p:spPr>
          <a:xfrm>
            <a:off x="2450592" y="34377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9" name="Left Arrow 7"/>
          <p:cNvSpPr/>
          <p:nvPr/>
        </p:nvSpPr>
        <p:spPr>
          <a:xfrm>
            <a:off x="2939796" y="3680112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5</a:t>
            </a:r>
          </a:p>
        </p:txBody>
      </p:sp>
      <p:sp>
        <p:nvSpPr>
          <p:cNvPr id="10" name="Left Arrow 8"/>
          <p:cNvSpPr/>
          <p:nvPr/>
        </p:nvSpPr>
        <p:spPr>
          <a:xfrm>
            <a:off x="3688076" y="3922428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6</a:t>
            </a:r>
          </a:p>
        </p:txBody>
      </p:sp>
      <p:sp>
        <p:nvSpPr>
          <p:cNvPr id="11" name="Left Arrow 9"/>
          <p:cNvSpPr/>
          <p:nvPr/>
        </p:nvSpPr>
        <p:spPr>
          <a:xfrm>
            <a:off x="4044692" y="426720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7</a:t>
            </a:r>
          </a:p>
        </p:txBody>
      </p:sp>
      <p:sp>
        <p:nvSpPr>
          <p:cNvPr id="12" name="Rectangle 10"/>
          <p:cNvSpPr/>
          <p:nvPr/>
        </p:nvSpPr>
        <p:spPr>
          <a:xfrm>
            <a:off x="1447796" y="658486"/>
            <a:ext cx="914400" cy="240788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5130606"/>
            <a:ext cx="7848596" cy="1422586"/>
          </a:xfrm>
        </p:spPr>
        <p:txBody>
          <a:bodyPr anchorCtr="0"/>
          <a:lstStyle/>
          <a:p>
            <a:pPr marL="342900" lvl="0" indent="-342900" algn="l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All Receipts of $75 or More Must be Uploaded</a:t>
            </a:r>
          </a:p>
          <a:p>
            <a:pPr marL="342900" lvl="0" indent="-342900" algn="l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Scan Receipts and Save to your Hard Drive</a:t>
            </a:r>
          </a:p>
          <a:p>
            <a:pPr marL="342900" lvl="0" indent="-342900" algn="l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1. Select Expenses</a:t>
            </a:r>
          </a:p>
          <a:p>
            <a:pPr marL="342900" lvl="0" indent="-342900" algn="l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2. Select Substantiating Records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3" y="457200"/>
            <a:ext cx="7848596" cy="46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own Arrow 3"/>
          <p:cNvSpPr/>
          <p:nvPr/>
        </p:nvSpPr>
        <p:spPr>
          <a:xfrm>
            <a:off x="4258406" y="48472"/>
            <a:ext cx="484632" cy="817446"/>
          </a:xfrm>
          <a:custGeom>
            <a:avLst>
              <a:gd name="f0" fmla="val 1519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6" name="Up Arrow 4"/>
          <p:cNvSpPr/>
          <p:nvPr/>
        </p:nvSpPr>
        <p:spPr>
          <a:xfrm>
            <a:off x="6220964" y="1295403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" name="Rectangle 5"/>
          <p:cNvSpPr/>
          <p:nvPr/>
        </p:nvSpPr>
        <p:spPr>
          <a:xfrm>
            <a:off x="1524003" y="637327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773719" y="5559917"/>
            <a:ext cx="7684480" cy="1298082"/>
          </a:xfrm>
        </p:spPr>
        <p:txBody>
          <a:bodyPr anchorCtr="0"/>
          <a:lstStyle/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1. Select Browse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2. Select the File (Receipt) to Upload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3. Select Upload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4. Change the Name of your Receipt to a Descriptive Identifier in the Notes 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6063" y="219977"/>
            <a:ext cx="6611816" cy="5114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n Arrow 3"/>
          <p:cNvSpPr/>
          <p:nvPr/>
        </p:nvSpPr>
        <p:spPr>
          <a:xfrm>
            <a:off x="3513874" y="1667143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67203" y="1667143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6" name="Up Arrow 5"/>
          <p:cNvSpPr/>
          <p:nvPr/>
        </p:nvSpPr>
        <p:spPr>
          <a:xfrm>
            <a:off x="1981203" y="3581403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413235"/>
            <a:ext cx="914400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1196" y="3581403"/>
            <a:ext cx="3391674" cy="27459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9"/>
          <p:cNvSpPr txBox="1"/>
          <p:nvPr/>
        </p:nvSpPr>
        <p:spPr>
          <a:xfrm>
            <a:off x="6934434" y="3124203"/>
            <a:ext cx="1759003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2. Upload screen</a:t>
            </a:r>
          </a:p>
        </p:txBody>
      </p:sp>
      <p:sp>
        <p:nvSpPr>
          <p:cNvPr id="10" name="Down Arrow 1"/>
          <p:cNvSpPr/>
          <p:nvPr/>
        </p:nvSpPr>
        <p:spPr>
          <a:xfrm>
            <a:off x="7329300" y="2173931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18041" y="5333996"/>
            <a:ext cx="6400800" cy="1371600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All Documents are Uploaded and Titles Changed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Select Continue  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endParaRPr lang="en-US" sz="20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33396"/>
            <a:ext cx="8077196" cy="47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7206999" y="4773168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5181603"/>
            <a:ext cx="7391396" cy="1143000"/>
          </a:xfrm>
        </p:spPr>
        <p:txBody>
          <a:bodyPr anchorCtr="0"/>
          <a:lstStyle/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Optional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To Check the Totals of Accounting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1. Select Accounting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2. View Expenses Summary Box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5280" y="457200"/>
            <a:ext cx="7869116" cy="47247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7239003" y="19049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Left Arrow 4"/>
          <p:cNvSpPr/>
          <p:nvPr/>
        </p:nvSpPr>
        <p:spPr>
          <a:xfrm>
            <a:off x="7209221" y="281956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7" name="Rectangle 5"/>
          <p:cNvSpPr/>
          <p:nvPr/>
        </p:nvSpPr>
        <p:spPr>
          <a:xfrm>
            <a:off x="1526929" y="609603"/>
            <a:ext cx="914400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Down Arrow 6"/>
          <p:cNvSpPr/>
          <p:nvPr/>
        </p:nvSpPr>
        <p:spPr>
          <a:xfrm>
            <a:off x="4953003" y="114300"/>
            <a:ext cx="484632" cy="685800"/>
          </a:xfrm>
          <a:custGeom>
            <a:avLst>
              <a:gd name="f0" fmla="val 1396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838203" y="5562596"/>
            <a:ext cx="7619996" cy="1143000"/>
          </a:xfrm>
        </p:spPr>
        <p:txBody>
          <a:bodyPr anchorCtr="0"/>
          <a:lstStyle/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1. To Add Amounts to your GTC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2. Type in the Amount to Add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3. Select Calculate</a:t>
            </a:r>
          </a:p>
          <a:p>
            <a:pPr marL="342900" lvl="0" indent="-342900" algn="l">
              <a:lnSpc>
                <a:spcPct val="80000"/>
              </a:lnSpc>
              <a:spcBef>
                <a:spcPts val="400"/>
              </a:spcBef>
              <a:buChar char="•"/>
            </a:pPr>
            <a:r>
              <a:rPr lang="en-US" sz="1700">
                <a:solidFill>
                  <a:srgbClr val="000000"/>
                </a:solidFill>
              </a:rPr>
              <a:t>4. Select Continue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1996" y="457200"/>
            <a:ext cx="7848596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Arrow 3"/>
          <p:cNvSpPr/>
          <p:nvPr/>
        </p:nvSpPr>
        <p:spPr>
          <a:xfrm>
            <a:off x="3352803" y="39623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5" name="Down Arrow 4"/>
          <p:cNvSpPr/>
          <p:nvPr/>
        </p:nvSpPr>
        <p:spPr>
          <a:xfrm>
            <a:off x="2901464" y="2057400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6" name="Left Arrow 5"/>
          <p:cNvSpPr/>
          <p:nvPr/>
        </p:nvSpPr>
        <p:spPr>
          <a:xfrm>
            <a:off x="4339998" y="4204712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7" name="Left Arrow 6"/>
          <p:cNvSpPr/>
          <p:nvPr/>
        </p:nvSpPr>
        <p:spPr>
          <a:xfrm>
            <a:off x="7086600" y="5001768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838203" y="5562596"/>
            <a:ext cx="6400800" cy="1066803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1. The Preview will Appear</a:t>
            </a:r>
          </a:p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2. Scroll Down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5106" y="304796"/>
            <a:ext cx="7586292" cy="5105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3"/>
          <p:cNvSpPr/>
          <p:nvPr/>
        </p:nvSpPr>
        <p:spPr>
          <a:xfrm>
            <a:off x="6858000" y="1726222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Up Arrow 4"/>
          <p:cNvSpPr/>
          <p:nvPr/>
        </p:nvSpPr>
        <p:spPr>
          <a:xfrm>
            <a:off x="3110487" y="1143000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7" name="Rectangle 5"/>
          <p:cNvSpPr/>
          <p:nvPr/>
        </p:nvSpPr>
        <p:spPr>
          <a:xfrm>
            <a:off x="1524003" y="495303"/>
            <a:ext cx="914400" cy="381003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5333996"/>
            <a:ext cx="6400800" cy="838203"/>
          </a:xfrm>
        </p:spPr>
        <p:txBody>
          <a:bodyPr anchorCtr="0"/>
          <a:lstStyle/>
          <a:p>
            <a:pPr marL="342900" lvl="0" indent="-3429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Review your Itinerary, Expenses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7696" y="530470"/>
            <a:ext cx="7848596" cy="47244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4343400" y="126808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ft Arrow 4"/>
          <p:cNvSpPr/>
          <p:nvPr/>
        </p:nvSpPr>
        <p:spPr>
          <a:xfrm>
            <a:off x="4527807" y="239830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Left Arrow 5"/>
          <p:cNvSpPr/>
          <p:nvPr/>
        </p:nvSpPr>
        <p:spPr>
          <a:xfrm>
            <a:off x="4572000" y="328926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5333996"/>
            <a:ext cx="6400800" cy="1371600"/>
          </a:xfrm>
        </p:spPr>
        <p:txBody>
          <a:bodyPr anchorCtr="0"/>
          <a:lstStyle/>
          <a:p>
            <a:pPr marL="457200" lvl="0" indent="-457200" algn="l">
              <a:spcBef>
                <a:spcPts val="500"/>
              </a:spcBef>
              <a:buChar char="•"/>
            </a:pPr>
            <a:r>
              <a:rPr lang="en-US" sz="2000">
                <a:solidFill>
                  <a:srgbClr val="000000"/>
                </a:solidFill>
              </a:rPr>
              <a:t>Review and 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52403"/>
            <a:ext cx="7010403" cy="518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52403"/>
            <a:ext cx="5257800" cy="4305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64574" y="4572000"/>
            <a:ext cx="8305796" cy="19389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After you have clicked EDIT this Screen will Appear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This is a preview of your Entire Trip Based on the Information on your Orders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 the top of the page, Preview Trip Appears on the</a:t>
            </a:r>
          </a:p>
          <a:p>
            <a:pPr marL="228600" marR="0" lvl="0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  Bottom Blue Bar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0191" y="795948"/>
            <a:ext cx="381003" cy="228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Up Arrow 1"/>
          <p:cNvSpPr/>
          <p:nvPr/>
        </p:nvSpPr>
        <p:spPr>
          <a:xfrm>
            <a:off x="3748372" y="1219196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105396"/>
            <a:ext cx="8229600" cy="1020763"/>
          </a:xfrm>
        </p:spPr>
        <p:txBody>
          <a:bodyPr/>
          <a:lstStyle/>
          <a:p>
            <a:pPr marL="0" lvl="0" indent="0">
              <a:spcBef>
                <a:spcPts val="500"/>
              </a:spcBef>
              <a:buNone/>
            </a:pPr>
            <a:r>
              <a:rPr lang="en-US" sz="2000"/>
              <a:t>Continue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3" y="434925"/>
            <a:ext cx="8305796" cy="45180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7206999" y="245164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315913" y="533396"/>
            <a:ext cx="914400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5410203"/>
            <a:ext cx="6400800" cy="1447796"/>
          </a:xfrm>
        </p:spPr>
        <p:txBody>
          <a:bodyPr anchorCtr="0"/>
          <a:lstStyle/>
          <a:p>
            <a:pPr marL="457200" lvl="0" indent="-457200">
              <a:spcBef>
                <a:spcPts val="700"/>
              </a:spcBef>
              <a:buChar char="•"/>
            </a:pPr>
            <a:r>
              <a:rPr lang="en-US" sz="3000">
                <a:solidFill>
                  <a:srgbClr val="000000"/>
                </a:solidFill>
              </a:rPr>
              <a:t>Any Flagged Items must be Justified</a:t>
            </a:r>
          </a:p>
          <a:p>
            <a:pPr marL="914400" lvl="2" indent="0">
              <a:spcBef>
                <a:spcPts val="500"/>
              </a:spcBef>
              <a:buNone/>
            </a:pPr>
            <a:r>
              <a:rPr lang="en-US" sz="1900"/>
              <a:t>Type in “Authorized” or Another Justification</a:t>
            </a:r>
          </a:p>
          <a:p>
            <a:pPr marL="914400" lvl="2" indent="0">
              <a:spcBef>
                <a:spcPts val="500"/>
              </a:spcBef>
              <a:buNone/>
            </a:pPr>
            <a:r>
              <a:rPr lang="en-US" sz="1900"/>
              <a:t>See Next Page for Examples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3" y="131573"/>
            <a:ext cx="7924803" cy="51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6781803" y="251260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19096" y="5715000"/>
            <a:ext cx="8229600" cy="944566"/>
          </a:xfrm>
        </p:spPr>
        <p:txBody>
          <a:bodyPr/>
          <a:lstStyle/>
          <a:p>
            <a:pPr lvl="0"/>
            <a:r>
              <a:rPr lang="en-US"/>
              <a:t>For this Example the Justifications are Typed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796" y="76196"/>
            <a:ext cx="8458200" cy="5562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7010403" y="114300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Left Arrow 4"/>
          <p:cNvSpPr/>
          <p:nvPr/>
        </p:nvSpPr>
        <p:spPr>
          <a:xfrm>
            <a:off x="7010403" y="198120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Left Arrow 5"/>
          <p:cNvSpPr/>
          <p:nvPr/>
        </p:nvSpPr>
        <p:spPr>
          <a:xfrm>
            <a:off x="7010403" y="2888799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Left Arrow 6"/>
          <p:cNvSpPr/>
          <p:nvPr/>
        </p:nvSpPr>
        <p:spPr>
          <a:xfrm>
            <a:off x="7010403" y="3683038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Left Arrow 7"/>
          <p:cNvSpPr/>
          <p:nvPr/>
        </p:nvSpPr>
        <p:spPr>
          <a:xfrm>
            <a:off x="7045570" y="495300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571500" y="5029200"/>
            <a:ext cx="6400800" cy="1371600"/>
          </a:xfrm>
        </p:spPr>
        <p:txBody>
          <a:bodyPr anchorCtr="0"/>
          <a:lstStyle/>
          <a:p>
            <a:pPr marL="457200" lvl="0" indent="-457200" algn="l">
              <a:buChar char="•"/>
            </a:pPr>
            <a:r>
              <a:rPr lang="en-US">
                <a:solidFill>
                  <a:srgbClr val="000000"/>
                </a:solidFill>
              </a:rPr>
              <a:t>Submit Completed Document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3" y="76196"/>
            <a:ext cx="8153403" cy="4648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1066803" y="181709"/>
            <a:ext cx="990596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3276596" y="3733796"/>
            <a:ext cx="990596" cy="3429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Left Arrow 5"/>
          <p:cNvSpPr/>
          <p:nvPr/>
        </p:nvSpPr>
        <p:spPr>
          <a:xfrm>
            <a:off x="3549399" y="234848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914400" y="4953003"/>
            <a:ext cx="6400800" cy="1219196"/>
          </a:xfrm>
        </p:spPr>
        <p:txBody>
          <a:bodyPr anchorCtr="0"/>
          <a:lstStyle/>
          <a:p>
            <a:pPr marL="457200" lvl="0" indent="-457200" algn="l">
              <a:buChar char="•"/>
            </a:pPr>
            <a:r>
              <a:rPr lang="en-US">
                <a:solidFill>
                  <a:srgbClr val="000000"/>
                </a:solidFill>
              </a:rPr>
              <a:t>Save And Continue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5106" y="193432"/>
            <a:ext cx="7895496" cy="46833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5225796" y="208471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600200" y="381003"/>
            <a:ext cx="914400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333996"/>
            <a:ext cx="8229600" cy="121919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500"/>
              <a:t>1. The Voucher you Created will Read “Signed”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500"/>
              <a:t>To Check On Status or the Voucher Stage 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500"/>
              <a:t>2. Click view/edit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0"/>
            <a:ext cx="7924803" cy="51816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own Arrow 4"/>
          <p:cNvSpPr/>
          <p:nvPr/>
        </p:nvSpPr>
        <p:spPr>
          <a:xfrm>
            <a:off x="2895603" y="1295403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134819"/>
            <a:ext cx="914400" cy="304796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Down Arrow 7"/>
          <p:cNvSpPr/>
          <p:nvPr/>
        </p:nvSpPr>
        <p:spPr>
          <a:xfrm>
            <a:off x="4840696" y="1447796"/>
            <a:ext cx="484632" cy="978408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09603" y="5410203"/>
            <a:ext cx="6400800" cy="1371600"/>
          </a:xfrm>
        </p:spPr>
        <p:txBody>
          <a:bodyPr anchorCtr="0"/>
          <a:lstStyle/>
          <a:p>
            <a:pPr marL="457200" lvl="0" indent="-457200" algn="l">
              <a:buChar char="•"/>
            </a:pPr>
            <a:r>
              <a:rPr lang="en-US">
                <a:solidFill>
                  <a:srgbClr val="000000"/>
                </a:solidFill>
              </a:rPr>
              <a:t>1. View-Only, Box is Checked</a:t>
            </a:r>
          </a:p>
          <a:p>
            <a:pPr marL="457200" lvl="0" indent="-457200" algn="l">
              <a:buChar char="•"/>
            </a:pPr>
            <a:r>
              <a:rPr lang="en-US">
                <a:solidFill>
                  <a:srgbClr val="000000"/>
                </a:solidFill>
              </a:rPr>
              <a:t>2. Click Ok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8600"/>
            <a:ext cx="8001000" cy="5105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p Arrow 3"/>
          <p:cNvSpPr/>
          <p:nvPr/>
        </p:nvSpPr>
        <p:spPr>
          <a:xfrm>
            <a:off x="2209803" y="2775441"/>
            <a:ext cx="484632" cy="978408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  <p:sp>
        <p:nvSpPr>
          <p:cNvPr id="6" name="Rectangle 4"/>
          <p:cNvSpPr/>
          <p:nvPr/>
        </p:nvSpPr>
        <p:spPr>
          <a:xfrm>
            <a:off x="1371600" y="419096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Left Arrow 5"/>
          <p:cNvSpPr/>
          <p:nvPr/>
        </p:nvSpPr>
        <p:spPr>
          <a:xfrm>
            <a:off x="2402055" y="1904996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36680" y="5257800"/>
            <a:ext cx="8229600" cy="1096959"/>
          </a:xfrm>
        </p:spPr>
        <p:txBody>
          <a:bodyPr/>
          <a:lstStyle/>
          <a:p>
            <a:pPr lvl="0"/>
            <a:r>
              <a:rPr lang="en-US"/>
              <a:t>Click Digital Signature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3"/>
            <a:ext cx="82296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3"/>
          <p:cNvSpPr/>
          <p:nvPr/>
        </p:nvSpPr>
        <p:spPr>
          <a:xfrm>
            <a:off x="7130792" y="582171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427286" y="342900"/>
            <a:ext cx="914400" cy="2286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761996" y="5181603"/>
            <a:ext cx="6400800" cy="1219196"/>
          </a:xfrm>
        </p:spPr>
        <p:txBody>
          <a:bodyPr anchorCtr="0"/>
          <a:lstStyle/>
          <a:p>
            <a:pPr marL="457200" lvl="0" indent="-457200" algn="l">
              <a:buChar char="•"/>
            </a:pPr>
            <a:r>
              <a:rPr lang="en-US">
                <a:solidFill>
                  <a:srgbClr val="000000"/>
                </a:solidFill>
              </a:rPr>
              <a:t>Review and Approval Level</a:t>
            </a:r>
          </a:p>
          <a:p>
            <a:pPr lvl="0"/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28600"/>
            <a:ext cx="7848596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1600200" y="293074"/>
            <a:ext cx="914400" cy="381003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09603" y="5181603"/>
            <a:ext cx="6400800" cy="1600200"/>
          </a:xfrm>
        </p:spPr>
        <p:txBody>
          <a:bodyPr anchorCtr="0"/>
          <a:lstStyle/>
          <a:p>
            <a:pPr marL="457200" lvl="0" indent="-457200" algn="l">
              <a:lnSpc>
                <a:spcPct val="80000"/>
              </a:lnSpc>
              <a:spcBef>
                <a:spcPts val="500"/>
              </a:spcBef>
              <a:buChar char="•"/>
            </a:pPr>
            <a:r>
              <a:rPr lang="en-US" sz="2200">
                <a:solidFill>
                  <a:srgbClr val="000000"/>
                </a:solidFill>
              </a:rPr>
              <a:t>Review and Approval Level</a:t>
            </a:r>
          </a:p>
          <a:p>
            <a:pPr marL="457200" lvl="0" indent="-457200" algn="l">
              <a:lnSpc>
                <a:spcPct val="80000"/>
              </a:lnSpc>
              <a:spcBef>
                <a:spcPts val="500"/>
              </a:spcBef>
              <a:buChar char="•"/>
            </a:pPr>
            <a:r>
              <a:rPr lang="en-US" sz="2200">
                <a:solidFill>
                  <a:srgbClr val="000000"/>
                </a:solidFill>
              </a:rPr>
              <a:t>After Supervisory Approval – Member Receives Email Notification</a:t>
            </a:r>
          </a:p>
          <a:p>
            <a:pPr marL="457200" lvl="0" indent="-457200" algn="l">
              <a:lnSpc>
                <a:spcPct val="80000"/>
              </a:lnSpc>
              <a:spcBef>
                <a:spcPts val="500"/>
              </a:spcBef>
              <a:buChar char="•"/>
            </a:pPr>
            <a:r>
              <a:rPr lang="en-US" sz="2200">
                <a:solidFill>
                  <a:srgbClr val="000000"/>
                </a:solidFill>
              </a:rPr>
              <a:t>DTS Pays Out – Member Receives Email Notification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396" y="228600"/>
            <a:ext cx="8001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/>
          <p:nvPr/>
        </p:nvSpPr>
        <p:spPr>
          <a:xfrm>
            <a:off x="3402619" y="3810003"/>
            <a:ext cx="1016977" cy="4572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04796"/>
            <a:ext cx="4495803" cy="379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62196" y="4114800"/>
            <a:ext cx="4419596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158148"/>
            <a:ext cx="9387824" cy="156965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 Select the 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REVIEW/SIGN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Tab on the Top Blue Bar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2. The Preview Trip Screen will be Displayed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Scroll to Review the Trip Details 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At the Bottom of the Page you will Click on 3. 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SAVE AND PROCEED TO OTHER AUTHS 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33396"/>
            <a:ext cx="609603" cy="228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796" y="4114800"/>
            <a:ext cx="1447796" cy="381003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Left Arrow 1"/>
          <p:cNvSpPr/>
          <p:nvPr/>
        </p:nvSpPr>
        <p:spPr>
          <a:xfrm>
            <a:off x="7010403" y="405380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</a:t>
            </a:r>
          </a:p>
        </p:txBody>
      </p:sp>
      <p:sp>
        <p:nvSpPr>
          <p:cNvPr id="8" name="Left Arrow 2"/>
          <p:cNvSpPr/>
          <p:nvPr/>
        </p:nvSpPr>
        <p:spPr>
          <a:xfrm>
            <a:off x="5333996" y="3996513"/>
            <a:ext cx="978408" cy="484632"/>
          </a:xfrm>
          <a:custGeom>
            <a:avLst>
              <a:gd name="f0" fmla="val 53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</a:p>
        </p:txBody>
      </p:sp>
      <p:sp>
        <p:nvSpPr>
          <p:cNvPr id="9" name="Right Arrow 6"/>
          <p:cNvSpPr/>
          <p:nvPr/>
        </p:nvSpPr>
        <p:spPr>
          <a:xfrm>
            <a:off x="1272424" y="1219196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81203" y="304796"/>
            <a:ext cx="5181603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8671" y="3962396"/>
            <a:ext cx="6759482" cy="73866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Other Authorizations Screen will be Displayed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ight Arrow 1"/>
          <p:cNvSpPr/>
          <p:nvPr/>
        </p:nvSpPr>
        <p:spPr>
          <a:xfrm>
            <a:off x="1002795" y="990596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786" t="20792" b="46535"/>
          <a:stretch>
            <a:fillRect/>
          </a:stretch>
        </p:blipFill>
        <p:spPr bwMode="auto">
          <a:xfrm>
            <a:off x="1752600" y="152400"/>
            <a:ext cx="5619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799" y="3657600"/>
            <a:ext cx="8322249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The Other Authorizations Screen will be 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Displayed</a:t>
            </a: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lick on the add additional authorization for this trip link.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18" t="13231" r="34173" b="15460"/>
          <a:stretch>
            <a:fillRect/>
          </a:stretch>
        </p:blipFill>
        <p:spPr bwMode="auto">
          <a:xfrm>
            <a:off x="1524000" y="1524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5410200"/>
            <a:ext cx="670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Check the Other (see remarks blow box) and click on the add button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01074B224D24FB598ABB5B80CFF67" ma:contentTypeVersion="1" ma:contentTypeDescription="Create a new document." ma:contentTypeScope="" ma:versionID="7229fd3f16bd390b176c98b3f1a74a2f">
  <xsd:schema xmlns:xsd="http://www.w3.org/2001/XMLSchema" xmlns:xs="http://www.w3.org/2001/XMLSchema" xmlns:p="http://schemas.microsoft.com/office/2006/metadata/properties" xmlns:ns2="2480326b-fb55-4e08-9866-42bdf289151c" targetNamespace="http://schemas.microsoft.com/office/2006/metadata/properties" ma:root="true" ma:fieldsID="4999027765d9913aa65c9e9031e88126" ns2:_="">
    <xsd:import namespace="2480326b-fb55-4e08-9866-42bdf289151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0326b-fb55-4e08-9866-42bdf28915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7592D5-AFAF-40BD-B7E5-1E411F09809D}"/>
</file>

<file path=customXml/itemProps2.xml><?xml version="1.0" encoding="utf-8"?>
<ds:datastoreItem xmlns:ds="http://schemas.openxmlformats.org/officeDocument/2006/customXml" ds:itemID="{8B689828-3E82-45AD-82C3-C8A25096F1BD}"/>
</file>

<file path=customXml/itemProps3.xml><?xml version="1.0" encoding="utf-8"?>
<ds:datastoreItem xmlns:ds="http://schemas.openxmlformats.org/officeDocument/2006/customXml" ds:itemID="{35BF50DC-A199-431E-A52E-6552B9600C66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1225</Words>
  <Application>Microsoft Office PowerPoint</Application>
  <PresentationFormat>On-screen Show (4:3)</PresentationFormat>
  <Paragraphs>262</Paragraphs>
  <Slides>59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Click Other Transportation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Jamie.Braden</dc:creator>
  <cp:lastModifiedBy>Jamie.Braden</cp:lastModifiedBy>
  <cp:revision>5</cp:revision>
  <dcterms:created xsi:type="dcterms:W3CDTF">2012-10-05T15:37:12Z</dcterms:created>
  <dcterms:modified xsi:type="dcterms:W3CDTF">2012-10-05T16:24:00Z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0x010100F2801074B224D24FB598ABB5B80CFF67</vt:lpwstr>
  </property>
</Properties>
</file>